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3" r:id="rId2"/>
    <p:sldId id="264" r:id="rId3"/>
  </p:sldIdLst>
  <p:sldSz cx="9144000" cy="6858000" type="screen4x3"/>
  <p:notesSz cx="7102475" cy="93884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CCECFF"/>
    <a:srgbClr val="33CCFF"/>
    <a:srgbClr val="FFFF00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09" autoAdjust="0"/>
    <p:restoredTop sz="94660"/>
  </p:normalViewPr>
  <p:slideViewPr>
    <p:cSldViewPr>
      <p:cViewPr varScale="1">
        <p:scale>
          <a:sx n="86" d="100"/>
          <a:sy n="86" d="100"/>
        </p:scale>
        <p:origin x="127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F08CBAED-44F3-46BE-88F9-51F9335EC21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5" tIns="46227" rIns="92455" bIns="4622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2A3E2AF-2FEB-458E-A148-984298A8875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313" y="0"/>
            <a:ext cx="30781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5" tIns="46227" rIns="92455" bIns="4622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00D77E23-6705-47EE-8254-F68D26433A3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0163"/>
            <a:ext cx="3078163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5" tIns="46227" rIns="92455" bIns="4622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9903FA7B-769D-481C-9C56-02F6DAA2BA9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313" y="8920163"/>
            <a:ext cx="3078162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55" tIns="46227" rIns="92455" bIns="4622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EF31FB8-5FFE-4976-BC71-8594D064A5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742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D7457C-CDDE-45E8-80B4-AD069EB837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03EDC1-027E-445A-BB1B-382B02CA71C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46F3108-CDE6-402D-A47F-9187C7E38FFC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9DA3D19-CAC7-43A8-84C3-4426D51D4D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4850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55" tIns="46227" rIns="92455" bIns="462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6A3EC4A-9A8A-4F0D-87BE-1A4358729A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613" y="4459288"/>
            <a:ext cx="5683250" cy="4224337"/>
          </a:xfrm>
          <a:prstGeom prst="rect">
            <a:avLst/>
          </a:prstGeom>
        </p:spPr>
        <p:txBody>
          <a:bodyPr vert="horz" lIns="92455" tIns="46227" rIns="92455" bIns="462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04981-9569-4D49-B4C5-5C8EF0BB5AB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528200-1686-43EC-B685-BD64B44087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wrap="square" lIns="92455" tIns="46227" rIns="92455" bIns="4622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7AEF542-4530-4767-BC45-01F9ACB131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56057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3441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1417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9124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360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8394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8319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7783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646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590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1264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4723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>
            <a:extLst>
              <a:ext uri="{FF2B5EF4-FFF2-40B4-BE49-F238E27FC236}">
                <a16:creationId xmlns:a16="http://schemas.microsoft.com/office/drawing/2014/main" id="{B0E11259-8202-4493-B98E-61B4C581BDD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1382EAB8-A52A-4707-A9B1-7D714E84F8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BE9E67F3-DA4F-421B-B230-C8E10A7A06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687CDB56-BE46-4DFA-A515-EC3BACA57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6477000"/>
            <a:ext cx="152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1400">
                <a:latin typeface="Times New Roman" panose="02020603050405020304" pitchFamily="18" charset="0"/>
              </a:rPr>
              <a:t>02-</a:t>
            </a:r>
            <a:fld id="{9EAA19EF-520E-4971-93C7-77E3979153DB}" type="slidenum">
              <a:rPr lang="en-US" altLang="en-US" sz="1400" smtClean="0">
                <a:latin typeface="Times New Roman" panose="02020603050405020304" pitchFamily="18" charset="0"/>
              </a:rPr>
              <a:pPr algn="r" eaLnBrk="1" hangingPunct="1">
                <a:defRPr/>
              </a:pPr>
              <a:t>‹#›</a:t>
            </a:fld>
            <a:r>
              <a:rPr lang="en-US" altLang="en-US" sz="1400">
                <a:latin typeface="Times New Roman" panose="02020603050405020304" pitchFamily="18" charset="0"/>
              </a:rPr>
              <a:t>-S130-EP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>
            <a:extLst>
              <a:ext uri="{FF2B5EF4-FFF2-40B4-BE49-F238E27FC236}">
                <a16:creationId xmlns:a16="http://schemas.microsoft.com/office/drawing/2014/main" id="{8722DA69-5254-42B4-930D-CC5EA98A18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258300" cy="514071"/>
          </a:xfrm>
        </p:spPr>
        <p:txBody>
          <a:bodyPr/>
          <a:lstStyle/>
          <a:p>
            <a:r>
              <a:rPr lang="en-US" altLang="en-US" sz="1600" b="1" dirty="0"/>
              <a:t>Southern Colorado Interagency Wildland Fire Team</a:t>
            </a:r>
            <a:br>
              <a:rPr lang="en-US" altLang="en-US" sz="1600" b="1" dirty="0"/>
            </a:br>
            <a:r>
              <a:rPr lang="en-US" altLang="en-US" sz="1600" b="1" dirty="0"/>
              <a:t>Organizational Chart</a:t>
            </a:r>
          </a:p>
        </p:txBody>
      </p:sp>
      <p:sp>
        <p:nvSpPr>
          <p:cNvPr id="15377" name="Line 17">
            <a:extLst>
              <a:ext uri="{FF2B5EF4-FFF2-40B4-BE49-F238E27FC236}">
                <a16:creationId xmlns:a16="http://schemas.microsoft.com/office/drawing/2014/main" id="{5789C63F-8D69-4A3A-AD1C-8949C1F705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798" y="2514600"/>
            <a:ext cx="40855" cy="186964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2" name="Text Box 4">
            <a:extLst>
              <a:ext uri="{FF2B5EF4-FFF2-40B4-BE49-F238E27FC236}">
                <a16:creationId xmlns:a16="http://schemas.microsoft.com/office/drawing/2014/main" id="{CEB0AA6B-22E3-43D9-9254-CEE9AECCB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2133600"/>
            <a:ext cx="1543078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Sec / Treasure </a:t>
            </a:r>
            <a:r>
              <a:rPr lang="en-US" altLang="en-US" sz="1200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5385" name="Line 14">
            <a:extLst>
              <a:ext uri="{FF2B5EF4-FFF2-40B4-BE49-F238E27FC236}">
                <a16:creationId xmlns:a16="http://schemas.microsoft.com/office/drawing/2014/main" id="{8E0236D5-4FC4-442D-83EF-06AFE5BC66C1}"/>
              </a:ext>
            </a:extLst>
          </p:cNvPr>
          <p:cNvSpPr>
            <a:spLocks noChangeShapeType="1"/>
          </p:cNvSpPr>
          <p:nvPr/>
        </p:nvSpPr>
        <p:spPr bwMode="auto">
          <a:xfrm>
            <a:off x="1884658" y="2548655"/>
            <a:ext cx="2610698" cy="987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14">
            <a:extLst>
              <a:ext uri="{FF2B5EF4-FFF2-40B4-BE49-F238E27FC236}">
                <a16:creationId xmlns:a16="http://schemas.microsoft.com/office/drawing/2014/main" id="{B64C379E-7D6A-4E99-B4B4-EF712830D6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14800" y="2544194"/>
            <a:ext cx="3053954" cy="1009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id="{F65B405F-477C-4B56-B14F-FD006DB710D5}"/>
              </a:ext>
            </a:extLst>
          </p:cNvPr>
          <p:cNvSpPr/>
          <p:nvPr/>
        </p:nvSpPr>
        <p:spPr>
          <a:xfrm>
            <a:off x="2875152" y="3033428"/>
            <a:ext cx="914400" cy="624172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West</a:t>
            </a:r>
          </a:p>
        </p:txBody>
      </p:sp>
      <p:sp>
        <p:nvSpPr>
          <p:cNvPr id="67" name="Flowchart: Process 66">
            <a:extLst>
              <a:ext uri="{FF2B5EF4-FFF2-40B4-BE49-F238E27FC236}">
                <a16:creationId xmlns:a16="http://schemas.microsoft.com/office/drawing/2014/main" id="{9161A772-231E-49F0-AB82-35F1FDF54981}"/>
              </a:ext>
            </a:extLst>
          </p:cNvPr>
          <p:cNvSpPr/>
          <p:nvPr/>
        </p:nvSpPr>
        <p:spPr>
          <a:xfrm>
            <a:off x="5181600" y="3033428"/>
            <a:ext cx="914400" cy="624172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East</a:t>
            </a:r>
          </a:p>
        </p:txBody>
      </p:sp>
      <p:sp>
        <p:nvSpPr>
          <p:cNvPr id="73" name="Line 14">
            <a:extLst>
              <a:ext uri="{FF2B5EF4-FFF2-40B4-BE49-F238E27FC236}">
                <a16:creationId xmlns:a16="http://schemas.microsoft.com/office/drawing/2014/main" id="{3DF5D883-6A2C-41B1-8521-4C588E81E9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08925" y="1981198"/>
            <a:ext cx="2177597" cy="608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Line 12">
            <a:extLst>
              <a:ext uri="{FF2B5EF4-FFF2-40B4-BE49-F238E27FC236}">
                <a16:creationId xmlns:a16="http://schemas.microsoft.com/office/drawing/2014/main" id="{E42E77DB-7524-4B8E-932B-D3935961E6E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99647" y="1676400"/>
            <a:ext cx="5953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" name="Line 14">
            <a:extLst>
              <a:ext uri="{FF2B5EF4-FFF2-40B4-BE49-F238E27FC236}">
                <a16:creationId xmlns:a16="http://schemas.microsoft.com/office/drawing/2014/main" id="{522A8990-8714-4B39-B03B-62DD16BC161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18725" y="2264020"/>
            <a:ext cx="681961" cy="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Line 14">
            <a:extLst>
              <a:ext uri="{FF2B5EF4-FFF2-40B4-BE49-F238E27FC236}">
                <a16:creationId xmlns:a16="http://schemas.microsoft.com/office/drawing/2014/main" id="{1074CF3B-CF91-46B5-8402-E54A0E7E48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86521" y="1676400"/>
            <a:ext cx="71416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Line 14">
            <a:extLst>
              <a:ext uri="{FF2B5EF4-FFF2-40B4-BE49-F238E27FC236}">
                <a16:creationId xmlns:a16="http://schemas.microsoft.com/office/drawing/2014/main" id="{CB89EE75-E234-43ED-8E96-6CC030476D4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76722" y="4064949"/>
            <a:ext cx="4632190" cy="14502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Line 12">
            <a:extLst>
              <a:ext uri="{FF2B5EF4-FFF2-40B4-BE49-F238E27FC236}">
                <a16:creationId xmlns:a16="http://schemas.microsoft.com/office/drawing/2014/main" id="{5F945883-2859-475C-9870-1D060652229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7547" y="2997117"/>
            <a:ext cx="5560" cy="1053743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" name="Line 12">
            <a:extLst>
              <a:ext uri="{FF2B5EF4-FFF2-40B4-BE49-F238E27FC236}">
                <a16:creationId xmlns:a16="http://schemas.microsoft.com/office/drawing/2014/main" id="{0AB86938-5344-4A52-B998-5BA6A157E7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1112" y="2959856"/>
            <a:ext cx="11734" cy="1115756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4" name="Text Box 4">
            <a:extLst>
              <a:ext uri="{FF2B5EF4-FFF2-40B4-BE49-F238E27FC236}">
                <a16:creationId xmlns:a16="http://schemas.microsoft.com/office/drawing/2014/main" id="{28D39681-5F29-41F3-BE1C-09094C77A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2706687"/>
            <a:ext cx="1371600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Assistant Sup East    </a:t>
            </a:r>
            <a:r>
              <a:rPr lang="en-US" altLang="en-US" sz="1200" b="0" i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5375" name="Line 15">
            <a:extLst>
              <a:ext uri="{FF2B5EF4-FFF2-40B4-BE49-F238E27FC236}">
                <a16:creationId xmlns:a16="http://schemas.microsoft.com/office/drawing/2014/main" id="{C26D1D6D-9F9A-4249-9E29-A689D4895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560343"/>
            <a:ext cx="17299" cy="185925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Text Box 4">
            <a:extLst>
              <a:ext uri="{FF2B5EF4-FFF2-40B4-BE49-F238E27FC236}">
                <a16:creationId xmlns:a16="http://schemas.microsoft.com/office/drawing/2014/main" id="{BA6B4E8C-53E0-4C6F-BB22-BFE75D7AB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649140"/>
            <a:ext cx="1371600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Assistant Sup   West     </a:t>
            </a:r>
            <a:r>
              <a:rPr lang="en-US" altLang="en-US" sz="1200" b="0" i="1" dirty="0"/>
              <a:t> </a:t>
            </a:r>
            <a:r>
              <a:rPr lang="en-US" altLang="en-US" sz="1200" b="0" i="1" dirty="0">
                <a:solidFill>
                  <a:srgbClr val="FF0000"/>
                </a:solidFill>
              </a:rPr>
              <a:t>F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175B426-323C-4D62-9231-B62BF6F51E47}"/>
              </a:ext>
            </a:extLst>
          </p:cNvPr>
          <p:cNvCxnSpPr>
            <a:cxnSpLocks/>
          </p:cNvCxnSpPr>
          <p:nvPr/>
        </p:nvCxnSpPr>
        <p:spPr>
          <a:xfrm>
            <a:off x="4495800" y="876352"/>
            <a:ext cx="31760" cy="16962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0" name="Text Box 10">
            <a:extLst>
              <a:ext uri="{FF2B5EF4-FFF2-40B4-BE49-F238E27FC236}">
                <a16:creationId xmlns:a16="http://schemas.microsoft.com/office/drawing/2014/main" id="{1E0B89C6-505D-41B9-9BD1-E0AAEA47B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199" y="1551801"/>
            <a:ext cx="2057401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200" dirty="0"/>
              <a:t>Superintendent </a:t>
            </a:r>
          </a:p>
        </p:txBody>
      </p:sp>
      <p:sp>
        <p:nvSpPr>
          <p:cNvPr id="58" name="Line 14">
            <a:extLst>
              <a:ext uri="{FF2B5EF4-FFF2-40B4-BE49-F238E27FC236}">
                <a16:creationId xmlns:a16="http://schemas.microsoft.com/office/drawing/2014/main" id="{3DF5D883-6A2C-41B1-8521-4C588E81E9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33456" y="1985552"/>
            <a:ext cx="1986293" cy="172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Liaison</a:t>
            </a:r>
            <a:endParaRPr kumimoji="0" lang="en-US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0" name="Text Box 4">
            <a:extLst>
              <a:ext uri="{FF2B5EF4-FFF2-40B4-BE49-F238E27FC236}">
                <a16:creationId xmlns:a16="http://schemas.microsoft.com/office/drawing/2014/main" id="{CEB0AA6B-22E3-43D9-9254-CEE9AECCB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805" y="1870333"/>
            <a:ext cx="1789054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Sup trainee</a:t>
            </a:r>
          </a:p>
        </p:txBody>
      </p:sp>
      <p:sp>
        <p:nvSpPr>
          <p:cNvPr id="71" name="Line 12">
            <a:extLst>
              <a:ext uri="{FF2B5EF4-FFF2-40B4-BE49-F238E27FC236}">
                <a16:creationId xmlns:a16="http://schemas.microsoft.com/office/drawing/2014/main" id="{E42E77DB-7524-4B8E-932B-D3935961E6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95399" y="4406207"/>
            <a:ext cx="10307" cy="168979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Line 12">
            <a:extLst>
              <a:ext uri="{FF2B5EF4-FFF2-40B4-BE49-F238E27FC236}">
                <a16:creationId xmlns:a16="http://schemas.microsoft.com/office/drawing/2014/main" id="{E42E77DB-7524-4B8E-932B-D3935961E6ED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1406" y="4432994"/>
            <a:ext cx="3194" cy="164910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E3DE2954-F6B4-41E6-AF9F-FAC1E8DF2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943601"/>
            <a:ext cx="990600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SW115 FD Assigned  Personal</a:t>
            </a:r>
          </a:p>
        </p:txBody>
      </p:sp>
      <p:sp>
        <p:nvSpPr>
          <p:cNvPr id="70" name="Text Box 7">
            <a:extLst>
              <a:ext uri="{FF2B5EF4-FFF2-40B4-BE49-F238E27FC236}">
                <a16:creationId xmlns:a16="http://schemas.microsoft.com/office/drawing/2014/main" id="{E3DE2954-F6B4-41E6-AF9F-FAC1E8DF2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943600"/>
            <a:ext cx="990600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err="1"/>
              <a:t>Stratmoor</a:t>
            </a:r>
            <a:r>
              <a:rPr lang="en-US" altLang="en-US" sz="900" dirty="0"/>
              <a:t> FD Assigned  Personal</a:t>
            </a:r>
          </a:p>
        </p:txBody>
      </p:sp>
      <p:sp>
        <p:nvSpPr>
          <p:cNvPr id="69" name="Text Box 6">
            <a:extLst>
              <a:ext uri="{FF2B5EF4-FFF2-40B4-BE49-F238E27FC236}">
                <a16:creationId xmlns:a16="http://schemas.microsoft.com/office/drawing/2014/main" id="{52D456CB-FD92-466F-8555-F1FDEE83D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943600"/>
            <a:ext cx="106680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Fountain FD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Liaison</a:t>
            </a:r>
          </a:p>
        </p:txBody>
      </p:sp>
      <p:sp>
        <p:nvSpPr>
          <p:cNvPr id="15366" name="Text Box 6">
            <a:extLst>
              <a:ext uri="{FF2B5EF4-FFF2-40B4-BE49-F238E27FC236}">
                <a16:creationId xmlns:a16="http://schemas.microsoft.com/office/drawing/2014/main" id="{52D456CB-FD92-466F-8555-F1FDEE83D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943600"/>
            <a:ext cx="106680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Ft Carson FD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Liaison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D3D4879B-56D4-4428-AAA0-995153864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799" y="683568"/>
            <a:ext cx="2057401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u="sng" dirty="0"/>
              <a:t>Operationally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Agency On-duty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Operations Officer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48141" y="6398568"/>
            <a:ext cx="9154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rgbClr val="FF0000"/>
                </a:solidFill>
              </a:rPr>
              <a:t>F</a:t>
            </a:r>
            <a:r>
              <a:rPr lang="en-US" sz="900" b="1" dirty="0">
                <a:solidFill>
                  <a:srgbClr val="FF0000"/>
                </a:solidFill>
              </a:rPr>
              <a:t> </a:t>
            </a:r>
            <a:r>
              <a:rPr lang="en-US" sz="900" b="1" dirty="0"/>
              <a:t>= Future</a:t>
            </a:r>
          </a:p>
        </p:txBody>
      </p:sp>
      <p:sp>
        <p:nvSpPr>
          <p:cNvPr id="15381" name="Text Box 4">
            <a:extLst>
              <a:ext uri="{FF2B5EF4-FFF2-40B4-BE49-F238E27FC236}">
                <a16:creationId xmlns:a16="http://schemas.microsoft.com/office/drawing/2014/main" id="{C888E6E1-4A04-4C01-9BD5-F7D5ED9DD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2322" y="1443335"/>
            <a:ext cx="1543078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Operations support</a:t>
            </a:r>
          </a:p>
        </p:txBody>
      </p:sp>
      <p:sp>
        <p:nvSpPr>
          <p:cNvPr id="98" name="Line 14">
            <a:extLst>
              <a:ext uri="{FF2B5EF4-FFF2-40B4-BE49-F238E27FC236}">
                <a16:creationId xmlns:a16="http://schemas.microsoft.com/office/drawing/2014/main" id="{AAAAEDC6-614E-60E4-DDD2-A0441E7D1A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6832" y="4419600"/>
            <a:ext cx="123662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" name="Text Box 7">
            <a:extLst>
              <a:ext uri="{FF2B5EF4-FFF2-40B4-BE49-F238E27FC236}">
                <a16:creationId xmlns:a16="http://schemas.microsoft.com/office/drawing/2014/main" id="{0DE9F0CD-3563-C32A-005E-93B14AE60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953000"/>
            <a:ext cx="99060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SW115 FD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Module Lead</a:t>
            </a:r>
          </a:p>
        </p:txBody>
      </p:sp>
      <p:sp>
        <p:nvSpPr>
          <p:cNvPr id="100" name="Text Box 7">
            <a:extLst>
              <a:ext uri="{FF2B5EF4-FFF2-40B4-BE49-F238E27FC236}">
                <a16:creationId xmlns:a16="http://schemas.microsoft.com/office/drawing/2014/main" id="{AE167C2D-AD55-E32C-E260-B0EC6A717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953000"/>
            <a:ext cx="99060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err="1"/>
              <a:t>Stratmoor</a:t>
            </a:r>
            <a:r>
              <a:rPr lang="en-US" altLang="en-US" sz="900" dirty="0"/>
              <a:t> FD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Module Lead</a:t>
            </a:r>
          </a:p>
        </p:txBody>
      </p:sp>
      <p:sp>
        <p:nvSpPr>
          <p:cNvPr id="101" name="Line 12">
            <a:extLst>
              <a:ext uri="{FF2B5EF4-FFF2-40B4-BE49-F238E27FC236}">
                <a16:creationId xmlns:a16="http://schemas.microsoft.com/office/drawing/2014/main" id="{CCF48F8B-9AD6-5D7C-3830-CB674B3B45A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5159" y="4343399"/>
            <a:ext cx="25387" cy="179613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" name="Line 12">
            <a:extLst>
              <a:ext uri="{FF2B5EF4-FFF2-40B4-BE49-F238E27FC236}">
                <a16:creationId xmlns:a16="http://schemas.microsoft.com/office/drawing/2014/main" id="{973B1A2C-0873-87BB-6B64-7B5157F24955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7168" y="4329499"/>
            <a:ext cx="1432" cy="177817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" name="Text Box 7">
            <a:extLst>
              <a:ext uri="{FF2B5EF4-FFF2-40B4-BE49-F238E27FC236}">
                <a16:creationId xmlns:a16="http://schemas.microsoft.com/office/drawing/2014/main" id="{975A3BDF-3BD2-B8F6-D140-E5E235DF8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969169"/>
            <a:ext cx="990600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Security FD Assigned  Personal</a:t>
            </a:r>
          </a:p>
        </p:txBody>
      </p:sp>
      <p:sp>
        <p:nvSpPr>
          <p:cNvPr id="104" name="Text Box 7">
            <a:extLst>
              <a:ext uri="{FF2B5EF4-FFF2-40B4-BE49-F238E27FC236}">
                <a16:creationId xmlns:a16="http://schemas.microsoft.com/office/drawing/2014/main" id="{F749EE46-2107-D18C-4FF0-CE38291C5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5969168"/>
            <a:ext cx="990600" cy="5078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Hanover Assigned  Personal</a:t>
            </a:r>
          </a:p>
        </p:txBody>
      </p:sp>
      <p:sp>
        <p:nvSpPr>
          <p:cNvPr id="105" name="Line 14">
            <a:extLst>
              <a:ext uri="{FF2B5EF4-FFF2-40B4-BE49-F238E27FC236}">
                <a16:creationId xmlns:a16="http://schemas.microsoft.com/office/drawing/2014/main" id="{F7B2A375-6FB9-4A39-F55E-249EFEC03D2E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5159" y="4343400"/>
            <a:ext cx="1277981" cy="1389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" name="Text Box 7">
            <a:extLst>
              <a:ext uri="{FF2B5EF4-FFF2-40B4-BE49-F238E27FC236}">
                <a16:creationId xmlns:a16="http://schemas.microsoft.com/office/drawing/2014/main" id="{7608E60F-0E99-9DE4-CD29-2AF391149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978568"/>
            <a:ext cx="99060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Security FD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Module Lead</a:t>
            </a:r>
          </a:p>
        </p:txBody>
      </p:sp>
      <p:sp>
        <p:nvSpPr>
          <p:cNvPr id="107" name="Text Box 7">
            <a:extLst>
              <a:ext uri="{FF2B5EF4-FFF2-40B4-BE49-F238E27FC236}">
                <a16:creationId xmlns:a16="http://schemas.microsoft.com/office/drawing/2014/main" id="{C3716AD6-7E04-82BD-542F-B29140EB7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4978568"/>
            <a:ext cx="99060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Hanover FD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err="1"/>
              <a:t>ModuleLead</a:t>
            </a:r>
            <a:endParaRPr lang="en-US" altLang="en-US" sz="900" dirty="0"/>
          </a:p>
        </p:txBody>
      </p:sp>
      <p:sp>
        <p:nvSpPr>
          <p:cNvPr id="108" name="Line 12">
            <a:extLst>
              <a:ext uri="{FF2B5EF4-FFF2-40B4-BE49-F238E27FC236}">
                <a16:creationId xmlns:a16="http://schemas.microsoft.com/office/drawing/2014/main" id="{50055971-FCE4-CC88-CC2A-50CBD0F6FEA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84613" y="4108889"/>
            <a:ext cx="25387" cy="1834711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" name="Line 12">
            <a:extLst>
              <a:ext uri="{FF2B5EF4-FFF2-40B4-BE49-F238E27FC236}">
                <a16:creationId xmlns:a16="http://schemas.microsoft.com/office/drawing/2014/main" id="{3404FE4A-7BC2-364B-436F-B7B5970B70A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6213" y="4114800"/>
            <a:ext cx="25387" cy="1834711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BD000441-A3BE-AA86-78B5-C5D3124484F4}"/>
              </a:ext>
            </a:extLst>
          </p:cNvPr>
          <p:cNvCxnSpPr>
            <a:cxnSpLocks/>
          </p:cNvCxnSpPr>
          <p:nvPr/>
        </p:nvCxnSpPr>
        <p:spPr>
          <a:xfrm>
            <a:off x="4540240" y="2590800"/>
            <a:ext cx="31760" cy="1518089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16950803-3A3B-9203-1075-4AFE1143FEEF}"/>
              </a:ext>
            </a:extLst>
          </p:cNvPr>
          <p:cNvSpPr txBox="1"/>
          <p:nvPr/>
        </p:nvSpPr>
        <p:spPr>
          <a:xfrm rot="5400000">
            <a:off x="3988301" y="3202300"/>
            <a:ext cx="1347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Interstate 25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FFA476AC-747F-A412-4BEA-764594FE7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8" y="675500"/>
            <a:ext cx="2057401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u="sng" dirty="0"/>
              <a:t>Administratively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SOCO advisory committee</a:t>
            </a:r>
          </a:p>
        </p:txBody>
      </p:sp>
      <p:sp>
        <p:nvSpPr>
          <p:cNvPr id="3" name="Line 12">
            <a:extLst>
              <a:ext uri="{FF2B5EF4-FFF2-40B4-BE49-F238E27FC236}">
                <a16:creationId xmlns:a16="http://schemas.microsoft.com/office/drawing/2014/main" id="{AA8FC465-2CDA-2A5F-BB8C-DE1B777BB20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48141" y="1904999"/>
            <a:ext cx="31760" cy="2203889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Line 12">
            <a:extLst>
              <a:ext uri="{FF2B5EF4-FFF2-40B4-BE49-F238E27FC236}">
                <a16:creationId xmlns:a16="http://schemas.microsoft.com/office/drawing/2014/main" id="{65DA24E9-C2CE-5269-986D-4F570FB50C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8757" y="1828800"/>
            <a:ext cx="54243" cy="2233456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14">
            <a:extLst>
              <a:ext uri="{FF2B5EF4-FFF2-40B4-BE49-F238E27FC236}">
                <a16:creationId xmlns:a16="http://schemas.microsoft.com/office/drawing/2014/main" id="{2146C050-C320-4F37-F24C-6D943E61B7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5200" y="6705600"/>
            <a:ext cx="633763" cy="0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0EA2DF-0C30-EC8C-A2F1-05853D02A59A}"/>
              </a:ext>
            </a:extLst>
          </p:cNvPr>
          <p:cNvSpPr txBox="1"/>
          <p:nvPr/>
        </p:nvSpPr>
        <p:spPr>
          <a:xfrm>
            <a:off x="4135075" y="6567100"/>
            <a:ext cx="9154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rgbClr val="000066"/>
                </a:solidFill>
              </a:rPr>
              <a:t>= Indirectly</a:t>
            </a:r>
            <a:endParaRPr lang="en-US" sz="9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70713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Line 12">
            <a:extLst>
              <a:ext uri="{FF2B5EF4-FFF2-40B4-BE49-F238E27FC236}">
                <a16:creationId xmlns:a16="http://schemas.microsoft.com/office/drawing/2014/main" id="{3404FE4A-7BC2-364B-436F-B7B5970B70A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00306" y="1745124"/>
            <a:ext cx="23954" cy="836357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" name="Line 12">
            <a:extLst>
              <a:ext uri="{FF2B5EF4-FFF2-40B4-BE49-F238E27FC236}">
                <a16:creationId xmlns:a16="http://schemas.microsoft.com/office/drawing/2014/main" id="{50055971-FCE4-CC88-CC2A-50CBD0F6FEA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84613" y="1752601"/>
            <a:ext cx="9809" cy="886888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Line 12">
            <a:extLst>
              <a:ext uri="{FF2B5EF4-FFF2-40B4-BE49-F238E27FC236}">
                <a16:creationId xmlns:a16="http://schemas.microsoft.com/office/drawing/2014/main" id="{E42E77DB-7524-4B8E-932B-D3935961E6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9069" y="1995703"/>
            <a:ext cx="9809" cy="82369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8722DA69-5254-42B4-930D-CC5EA98A18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258300" cy="514071"/>
          </a:xfrm>
        </p:spPr>
        <p:txBody>
          <a:bodyPr/>
          <a:lstStyle/>
          <a:p>
            <a:r>
              <a:rPr lang="en-US" altLang="en-US" sz="1600" b="1" dirty="0"/>
              <a:t>Southern Colorado Interagency Wildland Fire Team</a:t>
            </a:r>
            <a:br>
              <a:rPr lang="en-US" altLang="en-US" sz="1600" b="1" dirty="0"/>
            </a:br>
            <a:r>
              <a:rPr lang="en-US" altLang="en-US" sz="1600" b="1" dirty="0"/>
              <a:t>Organizational Chart</a:t>
            </a:r>
          </a:p>
        </p:txBody>
      </p:sp>
      <p:sp>
        <p:nvSpPr>
          <p:cNvPr id="99" name="Text Box 7">
            <a:extLst>
              <a:ext uri="{FF2B5EF4-FFF2-40B4-BE49-F238E27FC236}">
                <a16:creationId xmlns:a16="http://schemas.microsoft.com/office/drawing/2014/main" id="{0DE9F0CD-3563-C32A-005E-93B14AE60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0"/>
            <a:ext cx="99060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SW115 FD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Module Lead</a:t>
            </a:r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E3DE2954-F6B4-41E6-AF9F-FAC1E8DF2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505" y="2819400"/>
            <a:ext cx="1321601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SW115 FD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u="sng" dirty="0"/>
              <a:t>Assigned  Personal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</p:txBody>
      </p:sp>
      <p:sp>
        <p:nvSpPr>
          <p:cNvPr id="15377" name="Line 17">
            <a:extLst>
              <a:ext uri="{FF2B5EF4-FFF2-40B4-BE49-F238E27FC236}">
                <a16:creationId xmlns:a16="http://schemas.microsoft.com/office/drawing/2014/main" id="{5789C63F-8D69-4A3A-AD1C-8949C1F705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892421"/>
            <a:ext cx="25387" cy="116497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id="{F65B405F-477C-4B56-B14F-FD006DB710D5}"/>
              </a:ext>
            </a:extLst>
          </p:cNvPr>
          <p:cNvSpPr/>
          <p:nvPr/>
        </p:nvSpPr>
        <p:spPr>
          <a:xfrm>
            <a:off x="2875152" y="990600"/>
            <a:ext cx="914400" cy="624172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West</a:t>
            </a:r>
          </a:p>
        </p:txBody>
      </p:sp>
      <p:sp>
        <p:nvSpPr>
          <p:cNvPr id="67" name="Flowchart: Process 66">
            <a:extLst>
              <a:ext uri="{FF2B5EF4-FFF2-40B4-BE49-F238E27FC236}">
                <a16:creationId xmlns:a16="http://schemas.microsoft.com/office/drawing/2014/main" id="{9161A772-231E-49F0-AB82-35F1FDF54981}"/>
              </a:ext>
            </a:extLst>
          </p:cNvPr>
          <p:cNvSpPr/>
          <p:nvPr/>
        </p:nvSpPr>
        <p:spPr>
          <a:xfrm>
            <a:off x="5181600" y="990600"/>
            <a:ext cx="914400" cy="624172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East</a:t>
            </a:r>
          </a:p>
        </p:txBody>
      </p:sp>
      <p:sp>
        <p:nvSpPr>
          <p:cNvPr id="84" name="Line 14">
            <a:extLst>
              <a:ext uri="{FF2B5EF4-FFF2-40B4-BE49-F238E27FC236}">
                <a16:creationId xmlns:a16="http://schemas.microsoft.com/office/drawing/2014/main" id="{CB89EE75-E234-43ED-8E96-6CC030476D4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76722" y="1752600"/>
            <a:ext cx="4632190" cy="14502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Line 12">
            <a:extLst>
              <a:ext uri="{FF2B5EF4-FFF2-40B4-BE49-F238E27FC236}">
                <a16:creationId xmlns:a16="http://schemas.microsoft.com/office/drawing/2014/main" id="{5F945883-2859-475C-9870-1D060652229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7545" y="1090594"/>
            <a:ext cx="25388" cy="676509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" name="Line 12">
            <a:extLst>
              <a:ext uri="{FF2B5EF4-FFF2-40B4-BE49-F238E27FC236}">
                <a16:creationId xmlns:a16="http://schemas.microsoft.com/office/drawing/2014/main" id="{0AB86938-5344-4A52-B998-5BA6A157E7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4544" y="1071266"/>
            <a:ext cx="6568" cy="673858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4" name="Text Box 4">
            <a:extLst>
              <a:ext uri="{FF2B5EF4-FFF2-40B4-BE49-F238E27FC236}">
                <a16:creationId xmlns:a16="http://schemas.microsoft.com/office/drawing/2014/main" id="{28D39681-5F29-41F3-BE1C-09094C77A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"/>
            <a:ext cx="1371600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Assistant Sup East    </a:t>
            </a:r>
            <a:r>
              <a:rPr lang="en-US" altLang="en-US" sz="1200" b="0" i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5375" name="Line 15">
            <a:extLst>
              <a:ext uri="{FF2B5EF4-FFF2-40B4-BE49-F238E27FC236}">
                <a16:creationId xmlns:a16="http://schemas.microsoft.com/office/drawing/2014/main" id="{C26D1D6D-9F9A-4249-9E29-A689D4895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2294" y="883944"/>
            <a:ext cx="10306" cy="109725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Text Box 4">
            <a:extLst>
              <a:ext uri="{FF2B5EF4-FFF2-40B4-BE49-F238E27FC236}">
                <a16:creationId xmlns:a16="http://schemas.microsoft.com/office/drawing/2014/main" id="{BA6B4E8C-53E0-4C6F-BB22-BFE75D7AB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609600"/>
            <a:ext cx="1371600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Assistant Sup   West     </a:t>
            </a:r>
            <a:r>
              <a:rPr lang="en-US" altLang="en-US" sz="1200" b="0" i="1" dirty="0"/>
              <a:t> </a:t>
            </a:r>
            <a:r>
              <a:rPr lang="en-US" altLang="en-US" sz="1200" b="0" i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72" name="Line 12">
            <a:extLst>
              <a:ext uri="{FF2B5EF4-FFF2-40B4-BE49-F238E27FC236}">
                <a16:creationId xmlns:a16="http://schemas.microsoft.com/office/drawing/2014/main" id="{E42E77DB-7524-4B8E-932B-D3935961E6ED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2003179"/>
            <a:ext cx="15516" cy="118555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7">
            <a:extLst>
              <a:ext uri="{FF2B5EF4-FFF2-40B4-BE49-F238E27FC236}">
                <a16:creationId xmlns:a16="http://schemas.microsoft.com/office/drawing/2014/main" id="{E3DE2954-F6B4-41E6-AF9F-FAC1E8DF2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4962" y="2819400"/>
            <a:ext cx="1351638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err="1"/>
              <a:t>Stratmoor</a:t>
            </a:r>
            <a:r>
              <a:rPr lang="en-US" altLang="en-US" sz="900" dirty="0"/>
              <a:t> FD </a:t>
            </a:r>
            <a:r>
              <a:rPr lang="en-US" altLang="en-US" sz="900" u="sng" dirty="0"/>
              <a:t>Assigned  Personal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  <a:endParaRPr lang="en-US" altLang="en-US" sz="900" u="sng" dirty="0"/>
          </a:p>
        </p:txBody>
      </p:sp>
      <p:sp>
        <p:nvSpPr>
          <p:cNvPr id="69" name="Text Box 6">
            <a:extLst>
              <a:ext uri="{FF2B5EF4-FFF2-40B4-BE49-F238E27FC236}">
                <a16:creationId xmlns:a16="http://schemas.microsoft.com/office/drawing/2014/main" id="{52D456CB-FD92-466F-8555-F1FDEE83D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286000"/>
            <a:ext cx="106680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Fountain FD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Liaison</a:t>
            </a:r>
          </a:p>
        </p:txBody>
      </p:sp>
      <p:sp>
        <p:nvSpPr>
          <p:cNvPr id="15366" name="Text Box 6">
            <a:extLst>
              <a:ext uri="{FF2B5EF4-FFF2-40B4-BE49-F238E27FC236}">
                <a16:creationId xmlns:a16="http://schemas.microsoft.com/office/drawing/2014/main" id="{52D456CB-FD92-466F-8555-F1FDEE83D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286000"/>
            <a:ext cx="106680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Ft Carson FD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Liaison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48141" y="6246168"/>
            <a:ext cx="9154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rgbClr val="FF0000"/>
                </a:solidFill>
              </a:rPr>
              <a:t>F</a:t>
            </a:r>
            <a:r>
              <a:rPr lang="en-US" sz="900" b="1" dirty="0">
                <a:solidFill>
                  <a:srgbClr val="FF0000"/>
                </a:solidFill>
              </a:rPr>
              <a:t> </a:t>
            </a:r>
            <a:r>
              <a:rPr lang="en-US" sz="900" b="1" dirty="0"/>
              <a:t>= Future</a:t>
            </a:r>
          </a:p>
        </p:txBody>
      </p:sp>
      <p:sp>
        <p:nvSpPr>
          <p:cNvPr id="98" name="Line 14">
            <a:extLst>
              <a:ext uri="{FF2B5EF4-FFF2-40B4-BE49-F238E27FC236}">
                <a16:creationId xmlns:a16="http://schemas.microsoft.com/office/drawing/2014/main" id="{AAAAEDC6-614E-60E4-DDD2-A0441E7D1A5B}"/>
              </a:ext>
            </a:extLst>
          </p:cNvPr>
          <p:cNvSpPr>
            <a:spLocks noChangeShapeType="1"/>
          </p:cNvSpPr>
          <p:nvPr/>
        </p:nvSpPr>
        <p:spPr bwMode="auto">
          <a:xfrm>
            <a:off x="852263" y="1981200"/>
            <a:ext cx="1738537" cy="1450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" name="Text Box 7">
            <a:extLst>
              <a:ext uri="{FF2B5EF4-FFF2-40B4-BE49-F238E27FC236}">
                <a16:creationId xmlns:a16="http://schemas.microsoft.com/office/drawing/2014/main" id="{AE167C2D-AD55-E32C-E260-B0EC6A717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2294873"/>
            <a:ext cx="99060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err="1"/>
              <a:t>Stratmoor</a:t>
            </a:r>
            <a:r>
              <a:rPr lang="en-US" altLang="en-US" sz="900" dirty="0"/>
              <a:t> FD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Module Lead</a:t>
            </a:r>
          </a:p>
        </p:txBody>
      </p:sp>
      <p:sp>
        <p:nvSpPr>
          <p:cNvPr id="101" name="Line 12">
            <a:extLst>
              <a:ext uri="{FF2B5EF4-FFF2-40B4-BE49-F238E27FC236}">
                <a16:creationId xmlns:a16="http://schemas.microsoft.com/office/drawing/2014/main" id="{CCF48F8B-9AD6-5D7C-3830-CB674B3B45A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1986" y="2056796"/>
            <a:ext cx="1433" cy="117370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" name="Line 12">
            <a:extLst>
              <a:ext uri="{FF2B5EF4-FFF2-40B4-BE49-F238E27FC236}">
                <a16:creationId xmlns:a16="http://schemas.microsoft.com/office/drawing/2014/main" id="{973B1A2C-0873-87BB-6B64-7B5157F24955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5767" y="2057400"/>
            <a:ext cx="21539" cy="117310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" name="Text Box 7">
            <a:extLst>
              <a:ext uri="{FF2B5EF4-FFF2-40B4-BE49-F238E27FC236}">
                <a16:creationId xmlns:a16="http://schemas.microsoft.com/office/drawing/2014/main" id="{975A3BDF-3BD2-B8F6-D140-E5E235DF8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2866317"/>
            <a:ext cx="1291356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Security FD </a:t>
            </a:r>
            <a:r>
              <a:rPr lang="en-US" altLang="en-US" sz="900" u="sng" dirty="0"/>
              <a:t>Assigned  Personal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  <a:endParaRPr lang="en-US" altLang="en-US" sz="900" u="sng" dirty="0"/>
          </a:p>
        </p:txBody>
      </p:sp>
      <p:sp>
        <p:nvSpPr>
          <p:cNvPr id="104" name="Text Box 7">
            <a:extLst>
              <a:ext uri="{FF2B5EF4-FFF2-40B4-BE49-F238E27FC236}">
                <a16:creationId xmlns:a16="http://schemas.microsoft.com/office/drawing/2014/main" id="{F749EE46-2107-D18C-4FF0-CE38291C5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1644" y="2866316"/>
            <a:ext cx="1291356" cy="36933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Hanover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u="sng" dirty="0"/>
              <a:t>Assigned  Personal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900" dirty="0"/>
              <a:t>NAME</a:t>
            </a:r>
            <a:endParaRPr lang="en-US" altLang="en-US" sz="900" u="sng" dirty="0"/>
          </a:p>
        </p:txBody>
      </p:sp>
      <p:sp>
        <p:nvSpPr>
          <p:cNvPr id="105" name="Line 14">
            <a:extLst>
              <a:ext uri="{FF2B5EF4-FFF2-40B4-BE49-F238E27FC236}">
                <a16:creationId xmlns:a16="http://schemas.microsoft.com/office/drawing/2014/main" id="{F7B2A375-6FB9-4A39-F55E-249EFEC03D2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1" y="2056796"/>
            <a:ext cx="1600200" cy="1450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" name="Text Box 7">
            <a:extLst>
              <a:ext uri="{FF2B5EF4-FFF2-40B4-BE49-F238E27FC236}">
                <a16:creationId xmlns:a16="http://schemas.microsoft.com/office/drawing/2014/main" id="{7608E60F-0E99-9DE4-CD29-2AF391149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286000"/>
            <a:ext cx="99060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Security FD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Module Lead</a:t>
            </a:r>
          </a:p>
        </p:txBody>
      </p:sp>
      <p:sp>
        <p:nvSpPr>
          <p:cNvPr id="107" name="Text Box 7">
            <a:extLst>
              <a:ext uri="{FF2B5EF4-FFF2-40B4-BE49-F238E27FC236}">
                <a16:creationId xmlns:a16="http://schemas.microsoft.com/office/drawing/2014/main" id="{C3716AD6-7E04-82BD-542F-B29140EB7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7587" y="2287407"/>
            <a:ext cx="99060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Hanover FD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err="1"/>
              <a:t>ModuleLead</a:t>
            </a:r>
            <a:endParaRPr lang="en-US" altLang="en-US" sz="900" dirty="0"/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BD000441-A3BE-AA86-78B5-C5D3124484F4}"/>
              </a:ext>
            </a:extLst>
          </p:cNvPr>
          <p:cNvCxnSpPr>
            <a:cxnSpLocks/>
          </p:cNvCxnSpPr>
          <p:nvPr/>
        </p:nvCxnSpPr>
        <p:spPr>
          <a:xfrm>
            <a:off x="4458088" y="883943"/>
            <a:ext cx="72219" cy="5131393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16950803-3A3B-9203-1075-4AFE1143FEEF}"/>
              </a:ext>
            </a:extLst>
          </p:cNvPr>
          <p:cNvSpPr txBox="1"/>
          <p:nvPr/>
        </p:nvSpPr>
        <p:spPr>
          <a:xfrm rot="5400000">
            <a:off x="3988301" y="1525900"/>
            <a:ext cx="1347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Interstate 25</a:t>
            </a:r>
          </a:p>
        </p:txBody>
      </p:sp>
      <p:sp>
        <p:nvSpPr>
          <p:cNvPr id="5" name="Line 14">
            <a:extLst>
              <a:ext uri="{FF2B5EF4-FFF2-40B4-BE49-F238E27FC236}">
                <a16:creationId xmlns:a16="http://schemas.microsoft.com/office/drawing/2014/main" id="{2146C050-C320-4F37-F24C-6D943E61B7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1312" y="6629400"/>
            <a:ext cx="633763" cy="0"/>
          </a:xfrm>
          <a:prstGeom prst="line">
            <a:avLst/>
          </a:prstGeom>
          <a:noFill/>
          <a:ln w="38100">
            <a:solidFill>
              <a:srgbClr val="0070C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0EA2DF-0C30-EC8C-A2F1-05853D02A59A}"/>
              </a:ext>
            </a:extLst>
          </p:cNvPr>
          <p:cNvSpPr txBox="1"/>
          <p:nvPr/>
        </p:nvSpPr>
        <p:spPr>
          <a:xfrm>
            <a:off x="4135075" y="6477000"/>
            <a:ext cx="9154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rgbClr val="000066"/>
                </a:solidFill>
              </a:rPr>
              <a:t>= Indirectly</a:t>
            </a:r>
            <a:endParaRPr lang="en-US" sz="9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26890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3111</TotalTime>
  <Words>241</Words>
  <Application>Microsoft Office PowerPoint</Application>
  <PresentationFormat>On-screen Show (4:3)</PresentationFormat>
  <Paragraphs>156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Calibri</vt:lpstr>
      <vt:lpstr>Times New Roman</vt:lpstr>
      <vt:lpstr>Default Design</vt:lpstr>
      <vt:lpstr>Southern Colorado Interagency Wildland Fire Team Organizational Chart</vt:lpstr>
      <vt:lpstr>Southern Colorado Interagency Wildland Fire Team Organizational Chart</vt:lpstr>
    </vt:vector>
  </TitlesOfParts>
  <Company>BLM-NIFC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Media Unit</dc:creator>
  <cp:lastModifiedBy>Kevin Junglen</cp:lastModifiedBy>
  <cp:revision>277</cp:revision>
  <cp:lastPrinted>2017-11-25T02:30:35Z</cp:lastPrinted>
  <dcterms:created xsi:type="dcterms:W3CDTF">2003-03-24T16:44:21Z</dcterms:created>
  <dcterms:modified xsi:type="dcterms:W3CDTF">2022-11-07T05:05:17Z</dcterms:modified>
</cp:coreProperties>
</file>